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1" r:id="rId3"/>
    <p:sldId id="262" r:id="rId4"/>
    <p:sldId id="258" r:id="rId5"/>
    <p:sldId id="263" r:id="rId6"/>
    <p:sldId id="265" r:id="rId7"/>
    <p:sldId id="269" r:id="rId8"/>
    <p:sldId id="264" r:id="rId9"/>
    <p:sldId id="271" r:id="rId10"/>
    <p:sldId id="267" r:id="rId11"/>
    <p:sldId id="266" r:id="rId12"/>
    <p:sldId id="272" r:id="rId13"/>
    <p:sldId id="274" r:id="rId14"/>
    <p:sldId id="273" r:id="rId15"/>
    <p:sldId id="275" r:id="rId16"/>
    <p:sldId id="27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5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1048227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4147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640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2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2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70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Clr>
                <a:srgbClr val="5F0500"/>
              </a:buClr>
              <a:defRPr/>
            </a:pPr>
            <a:r>
              <a:rPr lang="en-GB" sz="1000" dirty="0">
                <a:solidFill>
                  <a:prstClr val="black"/>
                </a:solidFill>
                <a:latin typeface="Calibri"/>
              </a:rPr>
              <a:t>This presentation is licensed for use under the Creative Commons Attribution 4.0 International Licence.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0605" y="6569513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8373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2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2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5F0500"/>
                </a:buClr>
                <a:defRPr/>
              </a:pPr>
              <a:r>
                <a:rPr lang="en-US" sz="900" i="1" dirty="0">
                  <a:solidFill>
                    <a:prstClr val="black"/>
                  </a:solidFill>
                  <a:latin typeface="Calibri"/>
                </a:rPr>
                <a:t>The presentation has a Creative Commons </a:t>
              </a:r>
              <a:r>
                <a:rPr lang="en-US" sz="900" i="1" dirty="0" err="1">
                  <a:solidFill>
                    <a:prstClr val="black"/>
                  </a:solidFill>
                  <a:latin typeface="Calibri"/>
                </a:rPr>
                <a:t>licence</a:t>
              </a:r>
              <a:r>
                <a:rPr lang="en-US" sz="900" i="1" dirty="0">
                  <a:solidFill>
                    <a:prstClr val="black"/>
                  </a:solidFill>
                  <a:latin typeface="Calibri"/>
                </a:rPr>
                <a:t>. You are free to re-use or distribute this work, provided credit is given to ILRI.</a:t>
              </a:r>
              <a:endParaRPr lang="en-US" sz="900" dirty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8857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3663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68918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AR-ESA Project Country Meetings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5617" y="2782957"/>
            <a:ext cx="76332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Arusha, Tanzania: 08-10 July, 2019</a:t>
            </a:r>
          </a:p>
          <a:p>
            <a:r>
              <a:rPr lang="en-GB" sz="3600" dirty="0"/>
              <a:t>Lilongwe, Malawi: 15-17 July, 2019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20348" y="4664766"/>
            <a:ext cx="4903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Meeting Objectives</a:t>
            </a:r>
          </a:p>
          <a:p>
            <a:endParaRPr lang="en-GB" dirty="0"/>
          </a:p>
          <a:p>
            <a:r>
              <a:rPr lang="en-GB" dirty="0"/>
              <a:t>M. Bekunda</a:t>
            </a:r>
          </a:p>
        </p:txBody>
      </p:sp>
    </p:spTree>
    <p:extLst>
      <p:ext uri="{BB962C8B-B14F-4D97-AF65-F5344CB8AC3E}">
        <p14:creationId xmlns:p14="http://schemas.microsoft.com/office/powerpoint/2010/main" val="32754546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365944"/>
            <a:ext cx="9144000" cy="95410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prstClr val="black"/>
                </a:solidFill>
              </a:rPr>
              <a:t>2016: Systems planning following construction of influence diagrams (Planning – really? What happened?)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600" y="2819399"/>
            <a:ext cx="3505200" cy="37834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200400"/>
            <a:ext cx="4257675" cy="3043238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>
            <a:off x="3200400" y="3657600"/>
            <a:ext cx="1676400" cy="838200"/>
          </a:xfrm>
          <a:prstGeom prst="straightConnector1">
            <a:avLst/>
          </a:prstGeom>
          <a:ln w="571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9231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System: Farm Level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263339"/>
            <a:ext cx="7673009" cy="4358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1347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Data generator (we have?)</a:t>
            </a:r>
          </a:p>
        </p:txBody>
      </p:sp>
    </p:spTree>
    <p:extLst>
      <p:ext uri="{BB962C8B-B14F-4D97-AF65-F5344CB8AC3E}">
        <p14:creationId xmlns:p14="http://schemas.microsoft.com/office/powerpoint/2010/main" val="20133303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670630"/>
              </p:ext>
            </p:extLst>
          </p:nvPr>
        </p:nvGraphicFramePr>
        <p:xfrm>
          <a:off x="396815" y="241074"/>
          <a:ext cx="8375641" cy="657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32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21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5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11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3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563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427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406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2802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5335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6536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70840">
                <a:tc gridSpan="12">
                  <a:txBody>
                    <a:bodyPr/>
                    <a:lstStyle/>
                    <a:p>
                      <a:r>
                        <a:rPr lang="en-GB" dirty="0"/>
                        <a:t>Data generation tool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12">
                  <a:txBody>
                    <a:bodyPr/>
                    <a:lstStyle/>
                    <a:p>
                      <a:r>
                        <a:rPr lang="en-GB" dirty="0"/>
                        <a:t>Scientist: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12">
                  <a:txBody>
                    <a:bodyPr/>
                    <a:lstStyle/>
                    <a:p>
                      <a:r>
                        <a:rPr lang="en-GB"/>
                        <a:t>Technology: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gridSpan="12">
                  <a:txBody>
                    <a:bodyPr/>
                    <a:lstStyle/>
                    <a:p>
                      <a:r>
                        <a:rPr lang="en-GB" dirty="0"/>
                        <a:t>Experimental site description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GPS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/>
                        <a:t>Soil description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/>
                        <a:t>Weather/ rainfall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/>
                        <a:t>Date of data collection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GB" dirty="0"/>
                        <a:t>Replication (plot, farm, landscape)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/>
                        <a:t>Info source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 gridSpan="12">
                  <a:txBody>
                    <a:bodyPr/>
                    <a:lstStyle/>
                    <a:p>
                      <a:r>
                        <a:rPr lang="en-GB" dirty="0"/>
                        <a:t>Data compilation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 gridSpan="12"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Productivity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/>
                        <a:t>Grain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/>
                        <a:t>Biomass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 err="1"/>
                        <a:t>etc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GB" b="1" dirty="0"/>
                        <a:t>Control/baseline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GB" b="1" dirty="0"/>
                        <a:t>Technology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GB" b="1" dirty="0"/>
                        <a:t>Change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 gridSpan="12"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Environment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2373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2752"/>
            <a:ext cx="8229600" cy="4692769"/>
          </a:xfrm>
        </p:spPr>
        <p:txBody>
          <a:bodyPr>
            <a:normAutofit fontScale="90000"/>
          </a:bodyPr>
          <a:lstStyle/>
          <a:p>
            <a:br>
              <a:rPr lang="en-US" sz="3600" dirty="0"/>
            </a:br>
            <a:r>
              <a:rPr lang="en-US" sz="3600" b="1" dirty="0"/>
              <a:t>Meeting Products:</a:t>
            </a:r>
            <a:br>
              <a:rPr lang="en-US" sz="3600" dirty="0"/>
            </a:br>
            <a:br>
              <a:rPr lang="en-US" sz="3600" dirty="0"/>
            </a:br>
            <a:r>
              <a:rPr lang="en-US" sz="3600" dirty="0"/>
              <a:t>1. Tailored data generation tool per team</a:t>
            </a:r>
            <a:br>
              <a:rPr lang="en-US" sz="3600" dirty="0"/>
            </a:br>
            <a:br>
              <a:rPr lang="en-US" sz="3600" dirty="0"/>
            </a:br>
            <a:r>
              <a:rPr lang="en-US" sz="3600" dirty="0"/>
              <a:t>2. Identified researchers to provide required      information using the tool</a:t>
            </a:r>
            <a:br>
              <a:rPr lang="en-US" sz="3600" dirty="0"/>
            </a:br>
            <a:br>
              <a:rPr lang="en-US" sz="3600" dirty="0"/>
            </a:br>
            <a:r>
              <a:rPr lang="en-US" sz="3600" dirty="0"/>
              <a:t>3. Identified data gaps</a:t>
            </a:r>
            <a:br>
              <a:rPr lang="en-US" sz="3600" dirty="0"/>
            </a:br>
            <a:br>
              <a:rPr lang="en-US" sz="3600" dirty="0"/>
            </a:br>
            <a:r>
              <a:rPr lang="en-US" sz="3600" dirty="0"/>
              <a:t>4. Identified researchers to generate </a:t>
            </a:r>
            <a:r>
              <a:rPr lang="en-US" sz="3600" dirty="0" err="1"/>
              <a:t>workplans</a:t>
            </a:r>
            <a:r>
              <a:rPr lang="en-US" sz="3600" dirty="0"/>
              <a:t> against these gaps</a:t>
            </a:r>
            <a:br>
              <a:rPr lang="en-US" sz="3600" dirty="0"/>
            </a:b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8762549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755611"/>
              </p:ext>
            </p:extLst>
          </p:nvPr>
        </p:nvGraphicFramePr>
        <p:xfrm>
          <a:off x="396815" y="241074"/>
          <a:ext cx="8375641" cy="684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54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26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76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48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80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6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53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 gridSpan="7">
                  <a:txBody>
                    <a:bodyPr/>
                    <a:lstStyle/>
                    <a:p>
                      <a:r>
                        <a:rPr lang="en-GB" dirty="0"/>
                        <a:t>Data generation tool:  Outcome 5 – Partnerships for scaling…operationalised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7">
                  <a:txBody>
                    <a:bodyPr/>
                    <a:lstStyle/>
                    <a:p>
                      <a:r>
                        <a:rPr lang="en-US" dirty="0"/>
                        <a:t>Progress</a:t>
                      </a:r>
                      <a:r>
                        <a:rPr lang="en-US" baseline="0" dirty="0"/>
                        <a:t> on Activity 5.2.2: </a:t>
                      </a:r>
                      <a:r>
                        <a:rPr lang="en-GB" baseline="0" dirty="0"/>
                        <a:t>Leverage/link and integrate (engagement and outreach) with existent initiatives including Government extension systems to support and encourage the delivery pathways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7">
                  <a:txBody>
                    <a:bodyPr/>
                    <a:lstStyle/>
                    <a:p>
                      <a:r>
                        <a:rPr lang="en-US" dirty="0"/>
                        <a:t>Scientist (Sub-Activity</a:t>
                      </a:r>
                      <a:r>
                        <a:rPr lang="en-US" baseline="0" dirty="0"/>
                        <a:t> PIs)</a:t>
                      </a:r>
                      <a:r>
                        <a:rPr lang="en-US" dirty="0"/>
                        <a:t>: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gridSpan="7">
                  <a:txBody>
                    <a:bodyPr/>
                    <a:lstStyle/>
                    <a:p>
                      <a:r>
                        <a:rPr lang="en-US" dirty="0"/>
                        <a:t>Identified Development partner(s) – by name: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gridSpan="7">
                  <a:txBody>
                    <a:bodyPr/>
                    <a:lstStyle/>
                    <a:p>
                      <a:r>
                        <a:rPr lang="en-US" dirty="0"/>
                        <a:t>Extent of engagement: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 gridSpan="7">
                  <a:txBody>
                    <a:bodyPr/>
                    <a:lstStyle/>
                    <a:p>
                      <a:r>
                        <a:rPr lang="en-US" dirty="0"/>
                        <a:t>Partner-technology(</a:t>
                      </a:r>
                      <a:r>
                        <a:rPr lang="en-US" dirty="0" err="1"/>
                        <a:t>ies</a:t>
                      </a:r>
                      <a:r>
                        <a:rPr lang="en-US" dirty="0"/>
                        <a:t>) of interest: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 gridSpan="7">
                  <a:txBody>
                    <a:bodyPr/>
                    <a:lstStyle/>
                    <a:p>
                      <a:r>
                        <a:rPr lang="en-US" dirty="0"/>
                        <a:t>Partner identified</a:t>
                      </a:r>
                      <a:r>
                        <a:rPr lang="en-US" baseline="0" dirty="0"/>
                        <a:t> responsibilities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 gridSpan="7">
                  <a:txBody>
                    <a:bodyPr/>
                    <a:lstStyle/>
                    <a:p>
                      <a:r>
                        <a:rPr lang="en-US" dirty="0"/>
                        <a:t>Proposed</a:t>
                      </a:r>
                      <a:r>
                        <a:rPr lang="en-US" baseline="0" dirty="0"/>
                        <a:t> reach by the partnership (including date)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 gridSpan="7">
                  <a:txBody>
                    <a:bodyPr/>
                    <a:lstStyle/>
                    <a:p>
                      <a:endParaRPr lang="en-GB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 gridSpan="7">
                  <a:txBody>
                    <a:bodyPr/>
                    <a:lstStyle/>
                    <a:p>
                      <a:r>
                        <a:rPr lang="en-US" dirty="0"/>
                        <a:t>Information on research host farmers: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 gridSpan="7">
                  <a:txBody>
                    <a:bodyPr/>
                    <a:lstStyle/>
                    <a:p>
                      <a:r>
                        <a:rPr lang="en-US" b="0" dirty="0"/>
                        <a:t>Sub-activity</a:t>
                      </a:r>
                      <a:r>
                        <a:rPr lang="en-US" b="0" baseline="0" dirty="0"/>
                        <a:t> title:</a:t>
                      </a:r>
                      <a:endParaRPr lang="en-GB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 gridSpan="7">
                  <a:txBody>
                    <a:bodyPr/>
                    <a:lstStyle/>
                    <a:p>
                      <a:r>
                        <a:rPr lang="en-US" b="0" dirty="0"/>
                        <a:t>Number of host farmers (research):</a:t>
                      </a:r>
                      <a:endParaRPr lang="en-GB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 gridSpan="7">
                  <a:txBody>
                    <a:bodyPr/>
                    <a:lstStyle/>
                    <a:p>
                      <a:r>
                        <a:rPr lang="en-US" b="0" dirty="0"/>
                        <a:t>Number of host farmers (scaling demos, seed multipliers…):</a:t>
                      </a:r>
                      <a:endParaRPr lang="en-GB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 gridSpan="7">
                  <a:txBody>
                    <a:bodyPr/>
                    <a:lstStyle/>
                    <a:p>
                      <a:endParaRPr lang="en-GB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32338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7048753"/>
              </p:ext>
            </p:extLst>
          </p:nvPr>
        </p:nvGraphicFramePr>
        <p:xfrm>
          <a:off x="396815" y="241074"/>
          <a:ext cx="8375641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06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5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dirty="0"/>
                        <a:t>Way forward: Timelines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Activity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Date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Report and Planning Meeting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10-11 September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Submission of draft presentations to CS (by Job, Ben, Lieven, Julius, Anicet)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Submission of draft </a:t>
                      </a:r>
                      <a:r>
                        <a:rPr lang="en-US" dirty="0" err="1"/>
                        <a:t>workplans</a:t>
                      </a:r>
                      <a:r>
                        <a:rPr lang="en-US" dirty="0"/>
                        <a:t> to CS (All PIs). Priority – identified GAPS and continuing sub-activities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Submission of data to the facilitators (</a:t>
                      </a:r>
                      <a:r>
                        <a:rPr lang="en-US" dirty="0" err="1"/>
                        <a:t>Pis</a:t>
                      </a:r>
                      <a:r>
                        <a:rPr lang="en-US" dirty="0"/>
                        <a:t> to Job, Ben, Lieven, Julius</a:t>
                      </a:r>
                      <a:r>
                        <a:rPr lang="en-US"/>
                        <a:t>, Mateete/Anicet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0250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5774" y="1441178"/>
            <a:ext cx="88657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  <a:latin typeface="Gill Sans"/>
              </a:rPr>
              <a:t>1. </a:t>
            </a:r>
            <a:r>
              <a:rPr lang="en-US" sz="2800" dirty="0">
                <a:solidFill>
                  <a:prstClr val="black"/>
                </a:solidFill>
                <a:latin typeface="Gill Sans"/>
              </a:rPr>
              <a:t>Review and respond to suggestions from: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Gill Sans"/>
              </a:rPr>
              <a:t>SIAF Workshop, Ghana (29 Oct – 02 Nov 2018)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Gill Sans"/>
              </a:rPr>
              <a:t>Learning Event, Malawi (05 – 08 Feb 2019</a:t>
            </a:r>
            <a:r>
              <a:rPr lang="en-US" sz="3200" dirty="0">
                <a:solidFill>
                  <a:prstClr val="black"/>
                </a:solidFill>
                <a:latin typeface="Gill Sans"/>
              </a:rPr>
              <a:t>)</a:t>
            </a:r>
            <a:endParaRPr lang="en-GB" sz="3200" dirty="0">
              <a:solidFill>
                <a:prstClr val="black"/>
              </a:solidFill>
              <a:latin typeface="Gill San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8478" y="3756992"/>
            <a:ext cx="8763000" cy="30469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u="sng" dirty="0">
                <a:solidFill>
                  <a:prstClr val="black"/>
                </a:solidFill>
              </a:rPr>
              <a:t>A. From Past research:</a:t>
            </a:r>
          </a:p>
          <a:p>
            <a:r>
              <a:rPr lang="en-US" sz="2400" dirty="0">
                <a:solidFill>
                  <a:prstClr val="black"/>
                </a:solidFill>
              </a:rPr>
              <a:t>Take stock of all data collected on a </a:t>
            </a:r>
            <a:r>
              <a:rPr lang="en-US" sz="2400" b="1" dirty="0">
                <a:solidFill>
                  <a:prstClr val="black"/>
                </a:solidFill>
              </a:rPr>
              <a:t>given innovation </a:t>
            </a:r>
            <a:r>
              <a:rPr lang="en-US" sz="2400" dirty="0">
                <a:solidFill>
                  <a:prstClr val="black"/>
                </a:solidFill>
              </a:rPr>
              <a:t>by different scientists in a given location </a:t>
            </a:r>
            <a:r>
              <a:rPr lang="en-US" sz="2400" b="1" dirty="0">
                <a:solidFill>
                  <a:prstClr val="black"/>
                </a:solidFill>
              </a:rPr>
              <a:t>as a team exercise</a:t>
            </a:r>
            <a:r>
              <a:rPr lang="en-US" sz="2400" dirty="0">
                <a:solidFill>
                  <a:prstClr val="black"/>
                </a:solidFill>
              </a:rPr>
              <a:t>. Draft a site/country </a:t>
            </a:r>
            <a:r>
              <a:rPr lang="en-US" sz="2400" b="1" dirty="0">
                <a:solidFill>
                  <a:prstClr val="black"/>
                </a:solidFill>
              </a:rPr>
              <a:t>manuscript</a:t>
            </a:r>
            <a:r>
              <a:rPr lang="en-US" sz="2400" dirty="0">
                <a:solidFill>
                  <a:prstClr val="black"/>
                </a:solidFill>
              </a:rPr>
              <a:t> against the data.</a:t>
            </a:r>
          </a:p>
          <a:p>
            <a:endParaRPr lang="en-US" sz="2400" dirty="0">
              <a:solidFill>
                <a:prstClr val="black"/>
              </a:solidFill>
            </a:endParaRPr>
          </a:p>
          <a:p>
            <a:r>
              <a:rPr lang="en-US" sz="2400" dirty="0">
                <a:solidFill>
                  <a:prstClr val="black"/>
                </a:solidFill>
              </a:rPr>
              <a:t>Actions: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prstClr val="black"/>
                </a:solidFill>
              </a:rPr>
              <a:t>Identify innovation and agree procedure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prstClr val="black"/>
                </a:solidFill>
              </a:rPr>
              <a:t>Consider on-going efforts</a:t>
            </a:r>
            <a:endParaRPr lang="en-GB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464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76200" y="1509167"/>
            <a:ext cx="9038636" cy="3645932"/>
            <a:chOff x="98882" y="2754868"/>
            <a:chExt cx="8366038" cy="3645932"/>
          </a:xfrm>
        </p:grpSpPr>
        <p:pic>
          <p:nvPicPr>
            <p:cNvPr id="2061" name="Picture 2" descr="cid:image004.png@01D4B008.A6DCEB70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6489" y="3011374"/>
              <a:ext cx="3358431" cy="3389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98882" y="3136880"/>
              <a:ext cx="5360255" cy="31393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+mj-lt"/>
                <a:buAutoNum type="arabicPeriod"/>
              </a:pPr>
              <a:r>
                <a:rPr lang="en-GB" dirty="0">
                  <a:solidFill>
                    <a:prstClr val="black"/>
                  </a:solidFill>
                  <a:ea typeface="Times New Roman" panose="02020603050405020304" pitchFamily="18" charset="0"/>
                </a:rPr>
                <a:t>Choose a </a:t>
              </a:r>
              <a:r>
                <a:rPr lang="en-GB" b="1" dirty="0">
                  <a:solidFill>
                    <a:prstClr val="black"/>
                  </a:solidFill>
                  <a:ea typeface="Times New Roman" panose="02020603050405020304" pitchFamily="18" charset="0"/>
                </a:rPr>
                <a:t>system</a:t>
              </a:r>
              <a:r>
                <a:rPr lang="en-GB" dirty="0">
                  <a:solidFill>
                    <a:prstClr val="black"/>
                  </a:solidFill>
                  <a:ea typeface="Times New Roman" panose="02020603050405020304" pitchFamily="18" charset="0"/>
                </a:rPr>
                <a:t> and its performance indicators </a:t>
              </a:r>
              <a:r>
                <a:rPr lang="en-GB" b="1" dirty="0">
                  <a:solidFill>
                    <a:prstClr val="black"/>
                  </a:solidFill>
                  <a:ea typeface="Times New Roman" panose="02020603050405020304" pitchFamily="18" charset="0"/>
                </a:rPr>
                <a:t>that matter</a:t>
              </a:r>
              <a:r>
                <a:rPr lang="en-GB" dirty="0">
                  <a:solidFill>
                    <a:prstClr val="black"/>
                  </a:solidFill>
                  <a:ea typeface="Times New Roman" panose="02020603050405020304" pitchFamily="18" charset="0"/>
                </a:rPr>
                <a:t> to all who have an interest</a:t>
              </a:r>
              <a:endParaRPr lang="en-GB" dirty="0">
                <a:solidFill>
                  <a:prstClr val="black"/>
                </a:solidFill>
                <a:ea typeface="Calibri" panose="020F0502020204030204" pitchFamily="34" charset="0"/>
              </a:endParaRPr>
            </a:p>
            <a:p>
              <a:pPr marL="342900" indent="-342900">
                <a:buFont typeface="+mj-lt"/>
                <a:buAutoNum type="arabicPeriod"/>
              </a:pPr>
              <a:r>
                <a:rPr lang="en-GB" dirty="0">
                  <a:solidFill>
                    <a:prstClr val="black"/>
                  </a:solidFill>
                  <a:ea typeface="Times New Roman" panose="02020603050405020304" pitchFamily="18" charset="0"/>
                </a:rPr>
                <a:t>Measure and make assessments at </a:t>
              </a:r>
              <a:r>
                <a:rPr lang="en-GB" b="1" dirty="0">
                  <a:solidFill>
                    <a:prstClr val="black"/>
                  </a:solidFill>
                  <a:ea typeface="Times New Roman" panose="02020603050405020304" pitchFamily="18" charset="0"/>
                </a:rPr>
                <a:t>landscape and community level</a:t>
              </a:r>
              <a:r>
                <a:rPr lang="en-GB" dirty="0">
                  <a:solidFill>
                    <a:prstClr val="black"/>
                  </a:solidFill>
                  <a:ea typeface="Times New Roman" panose="02020603050405020304" pitchFamily="18" charset="0"/>
                </a:rPr>
                <a:t>, providing a baseline</a:t>
              </a:r>
              <a:endParaRPr lang="en-GB" dirty="0">
                <a:solidFill>
                  <a:prstClr val="black"/>
                </a:solidFill>
                <a:ea typeface="Calibri" panose="020F0502020204030204" pitchFamily="34" charset="0"/>
              </a:endParaRPr>
            </a:p>
            <a:p>
              <a:pPr marL="342900" indent="-342900">
                <a:buFont typeface="+mj-lt"/>
                <a:buAutoNum type="arabicPeriod"/>
              </a:pPr>
              <a:r>
                <a:rPr lang="en-GB" dirty="0">
                  <a:solidFill>
                    <a:prstClr val="black"/>
                  </a:solidFill>
                  <a:ea typeface="Times New Roman" panose="02020603050405020304" pitchFamily="18" charset="0"/>
                </a:rPr>
                <a:t>(Jointly) decide on a</a:t>
              </a:r>
              <a:r>
                <a:rPr lang="en-GB" b="1" dirty="0">
                  <a:solidFill>
                    <a:prstClr val="black"/>
                  </a:solidFill>
                  <a:ea typeface="Times New Roman" panose="02020603050405020304" pitchFamily="18" charset="0"/>
                </a:rPr>
                <a:t> target</a:t>
              </a:r>
              <a:r>
                <a:rPr lang="en-GB" dirty="0">
                  <a:solidFill>
                    <a:prstClr val="black"/>
                  </a:solidFill>
                  <a:ea typeface="Times New Roman" panose="02020603050405020304" pitchFamily="18" charset="0"/>
                </a:rPr>
                <a:t>  and hence the system performance shift that is needed</a:t>
              </a:r>
              <a:endParaRPr lang="en-GB" dirty="0">
                <a:solidFill>
                  <a:prstClr val="black"/>
                </a:solidFill>
                <a:ea typeface="Calibri" panose="020F0502020204030204" pitchFamily="34" charset="0"/>
              </a:endParaRPr>
            </a:p>
            <a:p>
              <a:pPr marL="342900" indent="-342900">
                <a:buFont typeface="+mj-lt"/>
                <a:buAutoNum type="arabicPeriod"/>
              </a:pPr>
              <a:r>
                <a:rPr lang="en-GB" dirty="0">
                  <a:solidFill>
                    <a:prstClr val="black"/>
                  </a:solidFill>
                  <a:ea typeface="Times New Roman" panose="02020603050405020304" pitchFamily="18" charset="0"/>
                </a:rPr>
                <a:t>Decide on the </a:t>
              </a:r>
              <a:r>
                <a:rPr lang="en-GB" b="1" dirty="0">
                  <a:solidFill>
                    <a:prstClr val="black"/>
                  </a:solidFill>
                  <a:ea typeface="Times New Roman" panose="02020603050405020304" pitchFamily="18" charset="0"/>
                </a:rPr>
                <a:t>multiple</a:t>
              </a:r>
              <a:r>
                <a:rPr lang="en-GB" dirty="0">
                  <a:solidFill>
                    <a:prstClr val="black"/>
                  </a:solidFill>
                  <a:ea typeface="Times New Roman" panose="02020603050405020304" pitchFamily="18" charset="0"/>
                </a:rPr>
                <a:t> interventions needed that are expected (hypothesised) to lead to this shift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>
                  <a:solidFill>
                    <a:prstClr val="black"/>
                  </a:solidFill>
                  <a:ea typeface="Calibri" panose="020F0502020204030204" pitchFamily="34" charset="0"/>
                </a:rPr>
                <a:t>Apply the </a:t>
              </a:r>
              <a:r>
                <a:rPr lang="en-US" b="1" dirty="0">
                  <a:solidFill>
                    <a:prstClr val="black"/>
                  </a:solidFill>
                  <a:ea typeface="Calibri" panose="020F0502020204030204" pitchFamily="34" charset="0"/>
                </a:rPr>
                <a:t>action research approach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b="1" dirty="0">
                  <a:solidFill>
                    <a:prstClr val="black"/>
                  </a:solidFill>
                  <a:ea typeface="Calibri" panose="020F0502020204030204" pitchFamily="34" charset="0"/>
                </a:rPr>
                <a:t>Trade-offs: </a:t>
              </a:r>
              <a:r>
                <a:rPr lang="en-US" dirty="0">
                  <a:solidFill>
                    <a:prstClr val="black"/>
                  </a:solidFill>
                  <a:ea typeface="Calibri" panose="020F0502020204030204" pitchFamily="34" charset="0"/>
                </a:rPr>
                <a:t>Think beyond the results and allow for associations:</a:t>
              </a:r>
              <a:endParaRPr lang="en-GB" dirty="0">
                <a:solidFill>
                  <a:prstClr val="black"/>
                </a:solidFill>
                <a:ea typeface="Calibri" panose="020F050202020403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381000" y="2754868"/>
              <a:ext cx="45721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u="sng" dirty="0">
                  <a:solidFill>
                    <a:prstClr val="black"/>
                  </a:solidFill>
                  <a:ea typeface="Calibri" panose="020F0502020204030204" pitchFamily="34" charset="0"/>
                </a:rPr>
                <a:t>B. …toward sustainable intensification of systems </a:t>
              </a:r>
              <a:endParaRPr lang="en-GB" b="1" u="sng" dirty="0">
                <a:solidFill>
                  <a:prstClr val="black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80999" y="5446643"/>
            <a:ext cx="8550966" cy="12926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600" dirty="0"/>
              <a:t>Actions: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600" dirty="0"/>
              <a:t>Identify and utilise legacy data for this approach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600" dirty="0"/>
              <a:t>Identify gaps for action during remaining project period</a:t>
            </a:r>
          </a:p>
        </p:txBody>
      </p:sp>
    </p:spTree>
    <p:extLst>
      <p:ext uri="{BB962C8B-B14F-4D97-AF65-F5344CB8AC3E}">
        <p14:creationId xmlns:p14="http://schemas.microsoft.com/office/powerpoint/2010/main" val="339667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391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GB" sz="2800" b="1" dirty="0"/>
              <a:t>Observations from Vara Prasad of SIIL</a:t>
            </a:r>
            <a:br>
              <a:rPr lang="en-GB" sz="2800" b="1" dirty="0"/>
            </a:br>
            <a:r>
              <a:rPr lang="en-GB" sz="2800" b="1" dirty="0"/>
              <a:t>at the Learning Event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65582"/>
            <a:ext cx="82296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As mentioned in my comments - we are doing a lot of work, but not framing it correctly. </a:t>
            </a:r>
            <a:r>
              <a:rPr lang="en-GB" sz="2000" b="1" dirty="0"/>
              <a:t>We need to spend time on framing and showcasing our research in the context of systems research and how various components which we are working fit together</a:t>
            </a:r>
            <a:r>
              <a:rPr lang="en-GB" sz="2000" dirty="0"/>
              <a:t>.</a:t>
            </a:r>
          </a:p>
          <a:p>
            <a:endParaRPr lang="en-GB" sz="2000" dirty="0"/>
          </a:p>
          <a:p>
            <a:r>
              <a:rPr lang="en-GB" sz="2000" dirty="0"/>
              <a:t>We should focus and identify our critical entry point to frame and indicate the broader value of our research and capacity building activities. It is hard to do it - but </a:t>
            </a:r>
            <a:r>
              <a:rPr lang="en-GB" sz="2000" b="1" dirty="0"/>
              <a:t>we need to start and make a serious attempt to frame it and work together. </a:t>
            </a:r>
            <a:r>
              <a:rPr lang="en-GB" sz="2000" dirty="0"/>
              <a:t>We need to bring all the researchers together to understand the value of each other and the importance of transdisciplinary nature of our research.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0999" y="5446643"/>
            <a:ext cx="8550966" cy="12926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600" dirty="0"/>
              <a:t>Actions: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600" dirty="0"/>
              <a:t>Identify and utilise legacy data for this approach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600" dirty="0"/>
              <a:t>Identify gaps for action during remaining project period</a:t>
            </a:r>
          </a:p>
        </p:txBody>
      </p:sp>
    </p:spTree>
    <p:extLst>
      <p:ext uri="{BB962C8B-B14F-4D97-AF65-F5344CB8AC3E}">
        <p14:creationId xmlns:p14="http://schemas.microsoft.com/office/powerpoint/2010/main" val="773298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5774" y="1918250"/>
            <a:ext cx="88657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  <a:latin typeface="Gill Sans"/>
              </a:rPr>
              <a:t>2. </a:t>
            </a:r>
            <a:r>
              <a:rPr lang="en-US" sz="2800" dirty="0">
                <a:latin typeface="Gill Sans"/>
              </a:rPr>
              <a:t>Discuss and agree presentation templates for the Review and Planning Meeting scheduled for September 10-11 in Dar </a:t>
            </a:r>
            <a:r>
              <a:rPr lang="en-US" sz="2800" dirty="0" err="1">
                <a:latin typeface="Gill Sans"/>
              </a:rPr>
              <a:t>es</a:t>
            </a:r>
            <a:r>
              <a:rPr lang="en-US" sz="2800" dirty="0">
                <a:latin typeface="Gill Sans"/>
              </a:rPr>
              <a:t> Salaam</a:t>
            </a:r>
            <a:endParaRPr lang="en-GB" sz="2800" dirty="0">
              <a:latin typeface="Gill San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5774" y="4058475"/>
            <a:ext cx="88657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  <a:latin typeface="Gill Sans"/>
              </a:rPr>
              <a:t>3. </a:t>
            </a:r>
            <a:r>
              <a:rPr lang="en-US" sz="2800" dirty="0">
                <a:latin typeface="Gill Sans"/>
              </a:rPr>
              <a:t>Agree activities and timelines for producing populated presentation formats and implementing other identified custom products</a:t>
            </a:r>
            <a:endParaRPr lang="en-GB" sz="2800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435329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Describing systems options</a:t>
            </a:r>
          </a:p>
        </p:txBody>
      </p:sp>
    </p:spTree>
    <p:extLst>
      <p:ext uri="{BB962C8B-B14F-4D97-AF65-F5344CB8AC3E}">
        <p14:creationId xmlns:p14="http://schemas.microsoft.com/office/powerpoint/2010/main" val="3547474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9496" y="0"/>
            <a:ext cx="62850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438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ISFM Innovation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509" y="2362200"/>
            <a:ext cx="6882981" cy="423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700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5948"/>
            <a:ext cx="9144000" cy="5546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87117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596</Words>
  <Application>Microsoft Macintosh PowerPoint</Application>
  <PresentationFormat>On-screen Show (4:3)</PresentationFormat>
  <Paragraphs>79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Courier New</vt:lpstr>
      <vt:lpstr>Gill Sans</vt:lpstr>
      <vt:lpstr>1_Custom Design</vt:lpstr>
      <vt:lpstr>AR-ESA Project Country Meetings</vt:lpstr>
      <vt:lpstr>PowerPoint Presentation</vt:lpstr>
      <vt:lpstr>PowerPoint Presentation</vt:lpstr>
      <vt:lpstr>Observations from Vara Prasad of SIIL at the Learning Event</vt:lpstr>
      <vt:lpstr>PowerPoint Presentation</vt:lpstr>
      <vt:lpstr>PowerPoint Presentation</vt:lpstr>
      <vt:lpstr>PowerPoint Presentation</vt:lpstr>
      <vt:lpstr>ISFM Innovation</vt:lpstr>
      <vt:lpstr>PowerPoint Presentation</vt:lpstr>
      <vt:lpstr>PowerPoint Presentation</vt:lpstr>
      <vt:lpstr>System: Farm Level </vt:lpstr>
      <vt:lpstr>PowerPoint Presentation</vt:lpstr>
      <vt:lpstr>PowerPoint Presentation</vt:lpstr>
      <vt:lpstr> Meeting Products:  1. Tailored data generation tool per team  2. Identified researchers to provide required      information using the tool  3. Identified data gaps  4. Identified researchers to generate workplans against these gaps 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Mateete Bekunda</dc:creator>
  <cp:lastModifiedBy>Jonathan Odhong', IITA</cp:lastModifiedBy>
  <cp:revision>28</cp:revision>
  <dcterms:created xsi:type="dcterms:W3CDTF">2019-02-19T06:02:32Z</dcterms:created>
  <dcterms:modified xsi:type="dcterms:W3CDTF">2019-08-21T14:58:29Z</dcterms:modified>
</cp:coreProperties>
</file>